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2" r:id="rId8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1010"/>
    <a:srgbClr val="F62616"/>
    <a:srgbClr val="FFB3B3"/>
    <a:srgbClr val="F9D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54" autoAdjust="0"/>
    <p:restoredTop sz="94660"/>
  </p:normalViewPr>
  <p:slideViewPr>
    <p:cSldViewPr>
      <p:cViewPr varScale="1">
        <p:scale>
          <a:sx n="131" d="100"/>
          <a:sy n="131" d="100"/>
        </p:scale>
        <p:origin x="888" y="12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7415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37415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8583617" y="0"/>
            <a:ext cx="562610" cy="5143500"/>
          </a:xfrm>
          <a:custGeom>
            <a:avLst/>
            <a:gdLst/>
            <a:ahLst/>
            <a:cxnLst/>
            <a:rect l="l" t="t" r="r" b="b"/>
            <a:pathLst>
              <a:path w="562609" h="5143500">
                <a:moveTo>
                  <a:pt x="5621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62199" y="0"/>
                </a:lnTo>
                <a:lnTo>
                  <a:pt x="562199" y="5143499"/>
                </a:lnTo>
                <a:close/>
              </a:path>
            </a:pathLst>
          </a:custGeom>
          <a:solidFill>
            <a:srgbClr val="0000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" y="10"/>
            <a:ext cx="2294998" cy="427435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5596839" y="100863"/>
            <a:ext cx="2736004" cy="383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8583617" y="0"/>
            <a:ext cx="562610" cy="5143500"/>
          </a:xfrm>
          <a:custGeom>
            <a:avLst/>
            <a:gdLst/>
            <a:ahLst/>
            <a:cxnLst/>
            <a:rect l="l" t="t" r="r" b="b"/>
            <a:pathLst>
              <a:path w="562609" h="5143500">
                <a:moveTo>
                  <a:pt x="5621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562199" y="0"/>
                </a:lnTo>
                <a:lnTo>
                  <a:pt x="562199" y="5143499"/>
                </a:lnTo>
                <a:close/>
              </a:path>
            </a:pathLst>
          </a:custGeom>
          <a:solidFill>
            <a:srgbClr val="000000">
              <a:alpha val="97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42615" y="436877"/>
            <a:ext cx="2846070" cy="35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7975" y="998372"/>
            <a:ext cx="5588000" cy="200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374151"/>
                </a:solidFill>
                <a:latin typeface="Roboto"/>
                <a:cs typeface="Roboto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12/11/2024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744" y="4865613"/>
            <a:ext cx="187959" cy="2241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rgbClr val="808080"/>
                </a:solidFill>
                <a:latin typeface="Arial"/>
                <a:cs typeface="Arial"/>
              </a:defRPr>
            </a:lvl1pPr>
          </a:lstStyle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‹#›</a:t>
            </a:fld>
            <a:endParaRPr spc="-5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49519" y="1141295"/>
            <a:ext cx="592518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008C4F"/>
                </a:solidFill>
                <a:latin typeface="Arial"/>
                <a:cs typeface="Arial"/>
              </a:rPr>
              <a:t>Connected</a:t>
            </a:r>
            <a:r>
              <a:rPr sz="2400" b="1" spc="-40" dirty="0">
                <a:solidFill>
                  <a:srgbClr val="008C4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8C4F"/>
                </a:solidFill>
                <a:latin typeface="Arial"/>
                <a:cs typeface="Arial"/>
              </a:rPr>
              <a:t>and</a:t>
            </a:r>
            <a:r>
              <a:rPr sz="2400" b="1" spc="-125" dirty="0">
                <a:solidFill>
                  <a:srgbClr val="008C4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008C4F"/>
                </a:solidFill>
                <a:latin typeface="Arial"/>
                <a:cs typeface="Arial"/>
              </a:rPr>
              <a:t>Autonomous</a:t>
            </a:r>
            <a:r>
              <a:rPr sz="2400" b="1" spc="-125" dirty="0">
                <a:solidFill>
                  <a:srgbClr val="008C4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8C4F"/>
                </a:solidFill>
                <a:latin typeface="Arial"/>
                <a:cs typeface="Arial"/>
              </a:rPr>
              <a:t>Automotive </a:t>
            </a:r>
            <a:r>
              <a:rPr sz="2400" b="1" dirty="0">
                <a:solidFill>
                  <a:srgbClr val="008C4F"/>
                </a:solidFill>
                <a:latin typeface="Arial"/>
                <a:cs typeface="Arial"/>
              </a:rPr>
              <a:t>Software</a:t>
            </a:r>
            <a:r>
              <a:rPr sz="2400" b="1" spc="-145" dirty="0">
                <a:solidFill>
                  <a:srgbClr val="008C4F"/>
                </a:solidFill>
                <a:latin typeface="Arial"/>
                <a:cs typeface="Arial"/>
              </a:rPr>
              <a:t> </a:t>
            </a:r>
            <a:r>
              <a:rPr sz="2400" b="1" spc="-10" dirty="0">
                <a:solidFill>
                  <a:srgbClr val="008C4F"/>
                </a:solidFill>
                <a:latin typeface="Arial"/>
                <a:cs typeface="Arial"/>
              </a:rPr>
              <a:t>Engineering</a:t>
            </a:r>
            <a:endParaRPr sz="24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518" y="2146265"/>
            <a:ext cx="6941882" cy="15504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Arial"/>
                <a:cs typeface="Arial"/>
              </a:rPr>
              <a:t>Praxis:</a:t>
            </a:r>
            <a:r>
              <a:rPr sz="1800" spc="-6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Datenmanagement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im</a:t>
            </a:r>
            <a:r>
              <a:rPr sz="1800" spc="-12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Autonomen</a:t>
            </a:r>
            <a:r>
              <a:rPr sz="1800" spc="-45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Fahren</a:t>
            </a:r>
            <a:endParaRPr sz="18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05"/>
              </a:spcBef>
            </a:pPr>
            <a:endParaRPr sz="1800" dirty="0">
              <a:latin typeface="Arial"/>
              <a:cs typeface="Arial"/>
            </a:endParaRPr>
          </a:p>
          <a:p>
            <a:pPr marL="12700" marR="3388995">
              <a:lnSpc>
                <a:spcPct val="117900"/>
              </a:lnSpc>
            </a:pPr>
            <a:r>
              <a:rPr lang="de-DE" sz="1400" spc="-10" dirty="0">
                <a:latin typeface="Arial"/>
                <a:cs typeface="Arial"/>
              </a:rPr>
              <a:t>B.Sc. Yiwei Wu </a:t>
            </a:r>
          </a:p>
          <a:p>
            <a:pPr marL="12700" marR="3388995">
              <a:lnSpc>
                <a:spcPct val="117900"/>
              </a:lnSpc>
            </a:pPr>
            <a:r>
              <a:rPr lang="de-DE" sz="1400" dirty="0">
                <a:latin typeface="Arial"/>
                <a:cs typeface="Arial"/>
              </a:rPr>
              <a:t>M.Sc. Abhishek Buragohain</a:t>
            </a:r>
            <a:r>
              <a:rPr lang="de-DE" sz="1400" spc="-10" dirty="0">
                <a:latin typeface="Arial"/>
                <a:cs typeface="Arial"/>
              </a:rPr>
              <a:t> </a:t>
            </a:r>
            <a:endParaRPr lang="en-IN" sz="1400" spc="-30" dirty="0">
              <a:latin typeface="Arial"/>
              <a:cs typeface="Arial"/>
            </a:endParaRPr>
          </a:p>
          <a:p>
            <a:pPr marL="12700" marR="3388995">
              <a:lnSpc>
                <a:spcPct val="117900"/>
              </a:lnSpc>
            </a:pPr>
            <a:r>
              <a:rPr sz="1400" spc="-30" dirty="0">
                <a:latin typeface="Arial"/>
                <a:cs typeface="Arial"/>
              </a:rPr>
              <a:t>Dr.-</a:t>
            </a:r>
            <a:r>
              <a:rPr sz="1400" dirty="0">
                <a:latin typeface="Arial"/>
                <a:cs typeface="Arial"/>
              </a:rPr>
              <a:t>Ing.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Meng</a:t>
            </a:r>
            <a:r>
              <a:rPr sz="1400" spc="-5" dirty="0">
                <a:latin typeface="Arial"/>
                <a:cs typeface="Arial"/>
              </a:rPr>
              <a:t> </a:t>
            </a:r>
            <a:r>
              <a:rPr sz="1400" spc="-10" dirty="0">
                <a:latin typeface="Arial"/>
                <a:cs typeface="Arial"/>
              </a:rPr>
              <a:t>Zhang</a:t>
            </a:r>
            <a:endParaRPr sz="1400" dirty="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2514600" y="789305"/>
            <a:ext cx="6015990" cy="4354195"/>
            <a:chOff x="2573820" y="789552"/>
            <a:chExt cx="6015990" cy="4354195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3820" y="789552"/>
              <a:ext cx="6015824" cy="4353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067803" y="3585108"/>
              <a:ext cx="803699" cy="1770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99012" y="3616222"/>
              <a:ext cx="69524" cy="960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765063" y="3616121"/>
              <a:ext cx="76949" cy="1003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1</a:t>
            </a:fld>
            <a:endParaRPr spc="-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33400" y="438150"/>
            <a:ext cx="2590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Praxis</a:t>
            </a:r>
            <a:r>
              <a:rPr spc="-20" dirty="0"/>
              <a:t> </a:t>
            </a:r>
            <a:r>
              <a:rPr dirty="0"/>
              <a:t>Project</a:t>
            </a:r>
            <a:r>
              <a:rPr spc="-20" dirty="0"/>
              <a:t> </a:t>
            </a:r>
            <a:r>
              <a:rPr spc="-10" dirty="0"/>
              <a:t>Overview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2</a:t>
            </a:fld>
            <a:endParaRPr spc="-50" dirty="0"/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533400" y="998372"/>
            <a:ext cx="7467599" cy="2006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6364">
              <a:lnSpc>
                <a:spcPct val="114999"/>
              </a:lnSpc>
              <a:spcBef>
                <a:spcPts val="100"/>
              </a:spcBef>
            </a:pPr>
            <a:r>
              <a:rPr dirty="0"/>
              <a:t>Praxis</a:t>
            </a:r>
            <a:r>
              <a:rPr spc="-40" dirty="0"/>
              <a:t> </a:t>
            </a:r>
            <a:r>
              <a:rPr dirty="0"/>
              <a:t>project</a:t>
            </a:r>
            <a:r>
              <a:rPr spc="-35" dirty="0"/>
              <a:t> </a:t>
            </a:r>
            <a:r>
              <a:rPr spc="-10" dirty="0"/>
              <a:t>involves</a:t>
            </a:r>
            <a:r>
              <a:rPr spc="-35" dirty="0"/>
              <a:t> </a:t>
            </a:r>
            <a:r>
              <a:rPr dirty="0"/>
              <a:t>two</a:t>
            </a:r>
            <a:r>
              <a:rPr spc="-35" dirty="0"/>
              <a:t> </a:t>
            </a:r>
            <a:r>
              <a:rPr dirty="0"/>
              <a:t>teams,</a:t>
            </a:r>
            <a:r>
              <a:rPr spc="-35" dirty="0"/>
              <a:t> </a:t>
            </a:r>
            <a:r>
              <a:rPr dirty="0"/>
              <a:t>each</a:t>
            </a:r>
            <a:r>
              <a:rPr spc="-35" dirty="0"/>
              <a:t> </a:t>
            </a:r>
            <a:r>
              <a:rPr dirty="0"/>
              <a:t>consisting</a:t>
            </a:r>
            <a:r>
              <a:rPr spc="-35" dirty="0"/>
              <a:t> </a:t>
            </a:r>
            <a:r>
              <a:rPr dirty="0"/>
              <a:t>of</a:t>
            </a:r>
            <a:r>
              <a:rPr spc="-35" dirty="0"/>
              <a:t> </a:t>
            </a:r>
            <a:r>
              <a:rPr lang="en-IN" spc="-35" dirty="0"/>
              <a:t>3-4 </a:t>
            </a:r>
            <a:r>
              <a:rPr spc="-35" dirty="0"/>
              <a:t> </a:t>
            </a:r>
            <a:r>
              <a:rPr spc="-10" dirty="0"/>
              <a:t>members,</a:t>
            </a:r>
            <a:r>
              <a:rPr spc="-35" dirty="0"/>
              <a:t> </a:t>
            </a:r>
            <a:r>
              <a:rPr dirty="0"/>
              <a:t>tasked</a:t>
            </a:r>
            <a:r>
              <a:rPr spc="-35" dirty="0"/>
              <a:t> </a:t>
            </a:r>
            <a:r>
              <a:rPr spc="-20" dirty="0"/>
              <a:t>with </a:t>
            </a:r>
            <a:r>
              <a:rPr dirty="0"/>
              <a:t>designing</a:t>
            </a:r>
            <a:r>
              <a:rPr spc="-25" dirty="0"/>
              <a:t> </a:t>
            </a:r>
            <a:r>
              <a:rPr dirty="0"/>
              <a:t>and</a:t>
            </a:r>
            <a:r>
              <a:rPr spc="-25" dirty="0"/>
              <a:t> </a:t>
            </a:r>
            <a:r>
              <a:rPr dirty="0"/>
              <a:t>implementing</a:t>
            </a:r>
            <a:r>
              <a:rPr spc="-25" dirty="0"/>
              <a:t> </a:t>
            </a:r>
            <a:r>
              <a:rPr dirty="0"/>
              <a:t>a</a:t>
            </a:r>
            <a:r>
              <a:rPr spc="-25" dirty="0"/>
              <a:t> </a:t>
            </a:r>
            <a:r>
              <a:rPr spc="-10" dirty="0"/>
              <a:t>Python-</a:t>
            </a:r>
            <a:r>
              <a:rPr dirty="0"/>
              <a:t>based</a:t>
            </a:r>
            <a:r>
              <a:rPr spc="-20" dirty="0"/>
              <a:t> </a:t>
            </a:r>
            <a:r>
              <a:rPr dirty="0"/>
              <a:t>system</a:t>
            </a:r>
            <a:r>
              <a:rPr lang="de-DE" spc="-25" dirty="0"/>
              <a:t> in Robotics Operating system (ROS) , </a:t>
            </a:r>
            <a:r>
              <a:rPr dirty="0"/>
              <a:t>for</a:t>
            </a:r>
            <a:r>
              <a:rPr spc="-25" dirty="0"/>
              <a:t> </a:t>
            </a:r>
            <a:r>
              <a:rPr dirty="0"/>
              <a:t>recording</a:t>
            </a:r>
            <a:r>
              <a:rPr spc="-25" dirty="0"/>
              <a:t> </a:t>
            </a:r>
            <a:r>
              <a:rPr dirty="0"/>
              <a:t>and</a:t>
            </a:r>
            <a:r>
              <a:rPr spc="-20" dirty="0"/>
              <a:t> </a:t>
            </a:r>
            <a:r>
              <a:rPr spc="-10" dirty="0"/>
              <a:t>managing </a:t>
            </a:r>
            <a:r>
              <a:rPr lang="en-IN" spc="-10" dirty="0"/>
              <a:t>sensor </a:t>
            </a:r>
            <a:r>
              <a:rPr dirty="0"/>
              <a:t>data</a:t>
            </a:r>
            <a:r>
              <a:rPr spc="-20" dirty="0"/>
              <a:t> </a:t>
            </a:r>
            <a:r>
              <a:rPr dirty="0"/>
              <a:t>from</a:t>
            </a:r>
            <a:r>
              <a:rPr lang="en-IN" dirty="0"/>
              <a:t> a virtual vehicle in a simulation environment called CARLA </a:t>
            </a:r>
            <a:r>
              <a:rPr spc="-10" dirty="0"/>
              <a:t>.</a:t>
            </a: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pc="-10" dirty="0"/>
          </a:p>
          <a:p>
            <a:pPr marL="12700">
              <a:lnSpc>
                <a:spcPct val="100000"/>
              </a:lnSpc>
            </a:pPr>
            <a:r>
              <a:rPr dirty="0"/>
              <a:t>Documentation</a:t>
            </a:r>
            <a:r>
              <a:rPr spc="-65" dirty="0"/>
              <a:t> </a:t>
            </a:r>
            <a:r>
              <a:rPr spc="-10" dirty="0"/>
              <a:t>Requirements:</a:t>
            </a:r>
          </a:p>
          <a:p>
            <a:pPr>
              <a:lnSpc>
                <a:spcPct val="100000"/>
              </a:lnSpc>
              <a:spcBef>
                <a:spcPts val="275"/>
              </a:spcBef>
            </a:pPr>
            <a:endParaRPr spc="-10" dirty="0"/>
          </a:p>
          <a:p>
            <a:pPr marL="469265" indent="-320040">
              <a:lnSpc>
                <a:spcPct val="100000"/>
              </a:lnSpc>
              <a:buFont typeface="Arial"/>
              <a:buChar char="●"/>
              <a:tabLst>
                <a:tab pos="469265" algn="l"/>
              </a:tabLst>
            </a:pPr>
            <a:r>
              <a:rPr spc="-10" dirty="0"/>
              <a:t>Provide</a:t>
            </a:r>
            <a:r>
              <a:rPr spc="-5" dirty="0"/>
              <a:t> </a:t>
            </a:r>
            <a:r>
              <a:rPr dirty="0"/>
              <a:t>an</a:t>
            </a:r>
            <a:r>
              <a:rPr spc="-5" dirty="0"/>
              <a:t> </a:t>
            </a:r>
            <a:r>
              <a:rPr dirty="0"/>
              <a:t>understanding</a:t>
            </a:r>
            <a:r>
              <a:rPr spc="-5" dirty="0"/>
              <a:t> </a:t>
            </a:r>
            <a:r>
              <a:rPr dirty="0"/>
              <a:t>of </a:t>
            </a:r>
            <a:r>
              <a:rPr spc="-10" dirty="0"/>
              <a:t>systems</a:t>
            </a:r>
            <a:r>
              <a:rPr spc="-5" dirty="0"/>
              <a:t> </a:t>
            </a:r>
            <a:r>
              <a:rPr spc="-10" dirty="0"/>
              <a:t>architecture</a:t>
            </a:r>
            <a:r>
              <a:rPr spc="-5" dirty="0"/>
              <a:t> </a:t>
            </a:r>
            <a:r>
              <a:rPr dirty="0"/>
              <a:t>and</a:t>
            </a:r>
            <a:r>
              <a:rPr spc="-5" dirty="0"/>
              <a:t> </a:t>
            </a:r>
            <a:r>
              <a:rPr spc="-10" dirty="0"/>
              <a:t>components.</a:t>
            </a:r>
          </a:p>
          <a:p>
            <a:pPr marL="469900" marR="5080" indent="-320675">
              <a:lnSpc>
                <a:spcPct val="150000"/>
              </a:lnSpc>
              <a:buFont typeface="Arial"/>
              <a:buChar char="●"/>
              <a:tabLst>
                <a:tab pos="469900" algn="l"/>
              </a:tabLst>
            </a:pPr>
            <a:r>
              <a:rPr dirty="0"/>
              <a:t>Utilize</a:t>
            </a:r>
            <a:r>
              <a:rPr spc="-30" dirty="0"/>
              <a:t> </a:t>
            </a:r>
            <a:r>
              <a:rPr dirty="0"/>
              <a:t>UML</a:t>
            </a:r>
            <a:r>
              <a:rPr spc="-30" dirty="0"/>
              <a:t> </a:t>
            </a:r>
            <a:r>
              <a:rPr spc="-10" dirty="0"/>
              <a:t>diagrams,</a:t>
            </a:r>
            <a:r>
              <a:rPr spc="-30" dirty="0"/>
              <a:t> </a:t>
            </a:r>
            <a:r>
              <a:rPr dirty="0"/>
              <a:t>including</a:t>
            </a:r>
            <a:r>
              <a:rPr spc="-30" dirty="0"/>
              <a:t> </a:t>
            </a:r>
            <a:r>
              <a:rPr dirty="0"/>
              <a:t>Class,</a:t>
            </a:r>
            <a:r>
              <a:rPr spc="-25" dirty="0"/>
              <a:t> </a:t>
            </a:r>
            <a:r>
              <a:rPr dirty="0"/>
              <a:t>Component,</a:t>
            </a:r>
            <a:r>
              <a:rPr spc="-30" dirty="0"/>
              <a:t> </a:t>
            </a:r>
            <a:r>
              <a:rPr dirty="0"/>
              <a:t>and</a:t>
            </a:r>
            <a:r>
              <a:rPr spc="-30" dirty="0"/>
              <a:t> </a:t>
            </a:r>
            <a:r>
              <a:rPr spc="-10" dirty="0"/>
              <a:t>sequence</a:t>
            </a:r>
            <a:r>
              <a:rPr spc="-30" dirty="0"/>
              <a:t> </a:t>
            </a:r>
            <a:r>
              <a:rPr spc="-10" dirty="0"/>
              <a:t>diagrams, </a:t>
            </a:r>
            <a:r>
              <a:rPr dirty="0"/>
              <a:t>to</a:t>
            </a:r>
            <a:r>
              <a:rPr spc="-40" dirty="0"/>
              <a:t> </a:t>
            </a:r>
            <a:r>
              <a:rPr dirty="0"/>
              <a:t>illustrate</a:t>
            </a:r>
            <a:r>
              <a:rPr spc="-35" dirty="0"/>
              <a:t> </a:t>
            </a:r>
            <a:r>
              <a:rPr dirty="0"/>
              <a:t>the</a:t>
            </a:r>
            <a:r>
              <a:rPr spc="-35" dirty="0"/>
              <a:t> </a:t>
            </a:r>
            <a:r>
              <a:rPr spc="-20" dirty="0"/>
              <a:t>system's</a:t>
            </a:r>
            <a:r>
              <a:rPr spc="-40" dirty="0"/>
              <a:t> </a:t>
            </a:r>
            <a:r>
              <a:rPr dirty="0"/>
              <a:t>structure</a:t>
            </a:r>
            <a:r>
              <a:rPr spc="-35" dirty="0"/>
              <a:t> </a:t>
            </a:r>
            <a:r>
              <a:rPr dirty="0"/>
              <a:t>and</a:t>
            </a:r>
            <a:r>
              <a:rPr spc="-35" dirty="0"/>
              <a:t> </a:t>
            </a:r>
            <a:r>
              <a:rPr spc="-10" dirty="0"/>
              <a:t>functionality.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495" y="583307"/>
            <a:ext cx="7815580" cy="327615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Roboto"/>
                <a:cs typeface="Roboto"/>
              </a:rPr>
              <a:t>Functional</a:t>
            </a:r>
            <a:r>
              <a:rPr sz="1200" spc="-60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Requirements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sz="12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These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requirements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deﬁne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essential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functionalities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of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system.</a:t>
            </a:r>
            <a:endParaRPr sz="1100" dirty="0">
              <a:latin typeface="Roboto"/>
              <a:cs typeface="Roboto"/>
            </a:endParaRPr>
          </a:p>
          <a:p>
            <a:pPr marL="469265" indent="-370840">
              <a:lnSpc>
                <a:spcPct val="100000"/>
              </a:lnSpc>
              <a:spcBef>
                <a:spcPts val="195"/>
              </a:spcBef>
              <a:buFont typeface="MS PGothic"/>
              <a:buChar char="➢"/>
              <a:tabLst>
                <a:tab pos="4692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100" spc="-4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Recording</a:t>
            </a:r>
            <a:endParaRPr sz="1100" dirty="0">
              <a:latin typeface="Roboto"/>
              <a:cs typeface="Roboto"/>
            </a:endParaRPr>
          </a:p>
          <a:p>
            <a:pPr marL="926465" lvl="1" indent="-312420">
              <a:lnSpc>
                <a:spcPct val="100000"/>
              </a:lnSpc>
              <a:spcBef>
                <a:spcPts val="200"/>
              </a:spcBef>
              <a:buFont typeface="Arial"/>
              <a:buChar char="○"/>
              <a:tabLst>
                <a:tab pos="9264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vehicle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100" spc="-25" dirty="0">
                <a:solidFill>
                  <a:srgbClr val="374151"/>
                </a:solidFill>
                <a:latin typeface="Roboto"/>
                <a:cs typeface="Roboto"/>
              </a:rPr>
              <a:t>sensor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100" spc="-25" dirty="0">
                <a:solidFill>
                  <a:srgbClr val="374151"/>
                </a:solidFill>
                <a:latin typeface="Roboto"/>
                <a:cs typeface="Roboto"/>
              </a:rPr>
              <a:t>shall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recorded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100" spc="-20" dirty="0">
                <a:solidFill>
                  <a:srgbClr val="374151"/>
                </a:solidFill>
                <a:latin typeface="Roboto"/>
                <a:cs typeface="Roboto"/>
              </a:rPr>
              <a:t>while  the Vehicle is driving in  simulation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as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ROS2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bags.</a:t>
            </a:r>
            <a:endParaRPr sz="1100" dirty="0">
              <a:latin typeface="Roboto"/>
              <a:cs typeface="Roboto"/>
            </a:endParaRPr>
          </a:p>
          <a:p>
            <a:pPr marL="469265" indent="-370840">
              <a:lnSpc>
                <a:spcPct val="100000"/>
              </a:lnSpc>
              <a:spcBef>
                <a:spcPts val="200"/>
              </a:spcBef>
              <a:buFont typeface="MS PGothic"/>
              <a:buChar char="➢"/>
              <a:tabLst>
                <a:tab pos="4692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Local</a:t>
            </a:r>
            <a:r>
              <a:rPr sz="1100" spc="-3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Storage</a:t>
            </a:r>
            <a:endParaRPr sz="1100" dirty="0">
              <a:latin typeface="Roboto"/>
              <a:cs typeface="Roboto"/>
            </a:endParaRPr>
          </a:p>
          <a:p>
            <a:pPr marL="926465" lvl="1" indent="-312420">
              <a:lnSpc>
                <a:spcPct val="100000"/>
              </a:lnSpc>
              <a:spcBef>
                <a:spcPts val="195"/>
              </a:spcBef>
              <a:buFont typeface="Arial"/>
              <a:buChar char="○"/>
              <a:tabLst>
                <a:tab pos="9264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3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recorded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100" spc="-30" dirty="0">
                <a:solidFill>
                  <a:srgbClr val="374151"/>
                </a:solidFill>
                <a:latin typeface="Roboto"/>
                <a:cs typeface="Roboto"/>
              </a:rPr>
              <a:t>sensor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100" spc="-30" dirty="0">
                <a:solidFill>
                  <a:srgbClr val="374151"/>
                </a:solidFill>
                <a:latin typeface="Roboto"/>
                <a:cs typeface="Roboto"/>
              </a:rPr>
              <a:t>shall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stored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locally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temporally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on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shared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folder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with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limited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capacity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100MB.</a:t>
            </a:r>
            <a:endParaRPr sz="1100" dirty="0">
              <a:latin typeface="Roboto"/>
              <a:cs typeface="Roboto"/>
            </a:endParaRPr>
          </a:p>
          <a:p>
            <a:pPr marL="469265" indent="-370840">
              <a:lnSpc>
                <a:spcPct val="100000"/>
              </a:lnSpc>
              <a:spcBef>
                <a:spcPts val="200"/>
              </a:spcBef>
              <a:buFont typeface="MS PGothic"/>
              <a:buChar char="➢"/>
              <a:tabLst>
                <a:tab pos="4692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Cloud</a:t>
            </a:r>
            <a:r>
              <a:rPr sz="1100" spc="-5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Server</a:t>
            </a:r>
            <a:r>
              <a:rPr sz="1100" spc="-5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Upload</a:t>
            </a:r>
            <a:endParaRPr sz="1100" dirty="0">
              <a:latin typeface="Roboto"/>
              <a:cs typeface="Roboto"/>
            </a:endParaRPr>
          </a:p>
          <a:p>
            <a:pPr marL="926465" lvl="1" indent="-312420">
              <a:lnSpc>
                <a:spcPct val="100000"/>
              </a:lnSpc>
              <a:spcBef>
                <a:spcPts val="195"/>
              </a:spcBef>
              <a:buFont typeface="Arial"/>
              <a:buChar char="○"/>
              <a:tabLst>
                <a:tab pos="9264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100" spc="-30" dirty="0">
                <a:solidFill>
                  <a:srgbClr val="374151"/>
                </a:solidFill>
                <a:latin typeface="Roboto"/>
                <a:cs typeface="Roboto"/>
              </a:rPr>
              <a:t>shall 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uploaded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to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cloud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folder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for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persistent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storage.</a:t>
            </a:r>
            <a:endParaRPr sz="1100" dirty="0">
              <a:latin typeface="Roboto"/>
              <a:cs typeface="Roboto"/>
            </a:endParaRPr>
          </a:p>
          <a:p>
            <a:pPr marL="469265" indent="-370840">
              <a:lnSpc>
                <a:spcPct val="100000"/>
              </a:lnSpc>
              <a:spcBef>
                <a:spcPts val="200"/>
              </a:spcBef>
              <a:buFont typeface="MS PGothic"/>
              <a:buChar char="➢"/>
              <a:tabLst>
                <a:tab pos="469265" algn="l"/>
              </a:tabLst>
            </a:pP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Real-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time</a:t>
            </a:r>
            <a:r>
              <a:rPr sz="11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Monitoring</a:t>
            </a:r>
            <a:r>
              <a:rPr sz="11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11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Error</a:t>
            </a:r>
            <a:r>
              <a:rPr sz="11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Handling</a:t>
            </a:r>
            <a:endParaRPr sz="1100" dirty="0">
              <a:latin typeface="Roboto"/>
              <a:cs typeface="Roboto"/>
            </a:endParaRPr>
          </a:p>
          <a:p>
            <a:pPr marL="926465" lvl="1" indent="-312420">
              <a:lnSpc>
                <a:spcPct val="100000"/>
              </a:lnSpc>
              <a:spcBef>
                <a:spcPts val="200"/>
              </a:spcBef>
              <a:buFont typeface="Arial"/>
              <a:buChar char="○"/>
              <a:tabLst>
                <a:tab pos="926465" algn="l"/>
              </a:tabLst>
            </a:pP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Real-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time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monitoring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implemented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for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storage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internet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status.</a:t>
            </a:r>
            <a:endParaRPr sz="1100" dirty="0">
              <a:latin typeface="Roboto"/>
              <a:cs typeface="Roboto"/>
            </a:endParaRPr>
          </a:p>
          <a:p>
            <a:pPr marL="1383665" lvl="2" indent="-304800">
              <a:lnSpc>
                <a:spcPct val="100000"/>
              </a:lnSpc>
              <a:spcBef>
                <a:spcPts val="195"/>
              </a:spcBef>
              <a:buClr>
                <a:srgbClr val="000000"/>
              </a:buClr>
              <a:buSzPct val="90909"/>
              <a:buFont typeface="Arial"/>
              <a:buChar char="■"/>
              <a:tabLst>
                <a:tab pos="13836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Notify</a:t>
            </a:r>
            <a:r>
              <a:rPr sz="1100" spc="-6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when:</a:t>
            </a:r>
            <a:endParaRPr sz="1100" dirty="0">
              <a:latin typeface="Roboto"/>
              <a:cs typeface="Roboto"/>
            </a:endParaRPr>
          </a:p>
          <a:p>
            <a:pPr marL="1840864" lvl="3" indent="-312420">
              <a:lnSpc>
                <a:spcPct val="100000"/>
              </a:lnSpc>
              <a:spcBef>
                <a:spcPts val="200"/>
              </a:spcBef>
              <a:buFont typeface="Arial"/>
              <a:buChar char="●"/>
              <a:tabLst>
                <a:tab pos="1840864" algn="l"/>
              </a:tabLst>
            </a:pP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Temporal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storage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is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full.</a:t>
            </a:r>
            <a:endParaRPr sz="1100" dirty="0">
              <a:latin typeface="Roboto"/>
              <a:cs typeface="Roboto"/>
            </a:endParaRPr>
          </a:p>
          <a:p>
            <a:pPr marL="1840864" lvl="3" indent="-312420">
              <a:lnSpc>
                <a:spcPct val="100000"/>
              </a:lnSpc>
              <a:spcBef>
                <a:spcPts val="195"/>
              </a:spcBef>
              <a:buFont typeface="Arial"/>
              <a:buChar char="●"/>
              <a:tabLst>
                <a:tab pos="1840864" algn="l"/>
              </a:tabLst>
            </a:pP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Internet</a:t>
            </a:r>
            <a:r>
              <a:rPr sz="1100" spc="-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connection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 is 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off.</a:t>
            </a:r>
            <a:endParaRPr sz="1100" dirty="0">
              <a:latin typeface="Roboto"/>
              <a:cs typeface="Roboto"/>
            </a:endParaRPr>
          </a:p>
          <a:p>
            <a:pPr marL="926465" lvl="1" indent="-312420">
              <a:lnSpc>
                <a:spcPct val="100000"/>
              </a:lnSpc>
              <a:spcBef>
                <a:spcPts val="200"/>
              </a:spcBef>
              <a:buFont typeface="Arial"/>
              <a:buChar char="○"/>
              <a:tabLst>
                <a:tab pos="926465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procedures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applied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to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ensure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storage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or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transfer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is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not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affected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by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these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issues.</a:t>
            </a:r>
            <a:endParaRPr sz="1100" dirty="0">
              <a:latin typeface="Roboto"/>
              <a:cs typeface="Roboto"/>
            </a:endParaRPr>
          </a:p>
          <a:p>
            <a:pPr marL="1384300" marR="5080" lvl="2" indent="-313055">
              <a:lnSpc>
                <a:spcPct val="114999"/>
              </a:lnSpc>
              <a:buFont typeface="Arial"/>
              <a:buChar char="■"/>
              <a:tabLst>
                <a:tab pos="1384300" algn="l"/>
              </a:tabLst>
            </a:pP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If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network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goes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oﬄine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during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20" dirty="0">
                <a:solidFill>
                  <a:srgbClr val="374151"/>
                </a:solidFill>
                <a:latin typeface="Roboto"/>
                <a:cs typeface="Roboto"/>
              </a:rPr>
              <a:t>transfer,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promptly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assess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whether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to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redo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transfer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or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proceed,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ensuring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integrity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of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transferred</a:t>
            </a:r>
            <a:r>
              <a:rPr sz="11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374151"/>
                </a:solidFill>
                <a:latin typeface="Roboto"/>
                <a:cs typeface="Roboto"/>
              </a:rPr>
              <a:t>ﬁle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remains</a:t>
            </a:r>
            <a:r>
              <a:rPr sz="11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374151"/>
                </a:solidFill>
                <a:latin typeface="Roboto"/>
                <a:cs typeface="Roboto"/>
              </a:rPr>
              <a:t>unaffected."</a:t>
            </a:r>
            <a:endParaRPr sz="1100" dirty="0">
              <a:latin typeface="Roboto"/>
              <a:cs typeface="Roboto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3</a:t>
            </a:fld>
            <a:endParaRPr spc="-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05495" y="583307"/>
            <a:ext cx="7853045" cy="246881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Roboto"/>
                <a:cs typeface="Roboto"/>
              </a:rPr>
              <a:t>Functional</a:t>
            </a:r>
            <a:r>
              <a:rPr sz="1200" spc="-60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Requirements</a:t>
            </a:r>
            <a:endParaRPr sz="1200" dirty="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200" dirty="0">
              <a:latin typeface="Roboto"/>
              <a:cs typeface="Roboto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These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requirements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deﬁne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essential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functionalities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of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system.</a:t>
            </a:r>
            <a:endParaRPr sz="1200" dirty="0">
              <a:latin typeface="Roboto"/>
              <a:cs typeface="Roboto"/>
            </a:endParaRPr>
          </a:p>
          <a:p>
            <a:pPr marL="469265" indent="-380365">
              <a:lnSpc>
                <a:spcPct val="100000"/>
              </a:lnSpc>
              <a:spcBef>
                <a:spcPts val="215"/>
              </a:spcBef>
              <a:buFont typeface="MS PGothic"/>
              <a:buChar char="➢"/>
              <a:tabLst>
                <a:tab pos="469265" algn="l"/>
              </a:tabLst>
            </a:pP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Synchronized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200" spc="-6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: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correct</a:t>
            </a:r>
            <a:r>
              <a:rPr lang="de-DE" sz="1200" dirty="0" err="1">
                <a:solidFill>
                  <a:srgbClr val="374151"/>
                </a:solidFill>
                <a:latin typeface="Roboto"/>
                <a:cs typeface="Roboto"/>
              </a:rPr>
              <a:t>ly</a:t>
            </a:r>
            <a:r>
              <a:rPr sz="12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synchronized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from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all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sensors</a:t>
            </a:r>
            <a:r>
              <a:rPr sz="12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based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on</a:t>
            </a:r>
            <a:r>
              <a:rPr sz="12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timestamps.</a:t>
            </a:r>
            <a:endParaRPr sz="1200" dirty="0">
              <a:latin typeface="Roboto"/>
              <a:cs typeface="Roboto"/>
            </a:endParaRPr>
          </a:p>
          <a:p>
            <a:pPr marL="469265" indent="-380365">
              <a:lnSpc>
                <a:spcPct val="100000"/>
              </a:lnSpc>
              <a:spcBef>
                <a:spcPts val="215"/>
              </a:spcBef>
              <a:buClr>
                <a:srgbClr val="374151"/>
              </a:buClr>
              <a:buFont typeface="MS PGothic"/>
              <a:buChar char="➢"/>
              <a:tabLst>
                <a:tab pos="469265" algn="l"/>
              </a:tabLst>
            </a:pPr>
            <a:r>
              <a:rPr sz="1200" dirty="0">
                <a:latin typeface="Roboto"/>
                <a:cs typeface="Roboto"/>
              </a:rPr>
              <a:t>Bonus</a:t>
            </a:r>
            <a:r>
              <a:rPr sz="1200" spc="-40" dirty="0">
                <a:latin typeface="Roboto"/>
                <a:cs typeface="Roboto"/>
              </a:rPr>
              <a:t> </a:t>
            </a:r>
            <a:r>
              <a:rPr sz="1200" dirty="0">
                <a:latin typeface="Roboto"/>
                <a:cs typeface="Roboto"/>
              </a:rPr>
              <a:t>Feature:</a:t>
            </a:r>
            <a:r>
              <a:rPr sz="1200" spc="-40" dirty="0">
                <a:latin typeface="Roboto"/>
                <a:cs typeface="Roboto"/>
              </a:rPr>
              <a:t> </a:t>
            </a:r>
            <a:r>
              <a:rPr sz="1200" dirty="0">
                <a:latin typeface="Roboto"/>
                <a:cs typeface="Roboto"/>
              </a:rPr>
              <a:t>Eﬃcient</a:t>
            </a:r>
            <a:r>
              <a:rPr sz="1200" spc="-40" dirty="0">
                <a:latin typeface="Roboto"/>
                <a:cs typeface="Roboto"/>
              </a:rPr>
              <a:t> </a:t>
            </a:r>
            <a:r>
              <a:rPr sz="1200" dirty="0">
                <a:latin typeface="Roboto"/>
                <a:cs typeface="Roboto"/>
              </a:rPr>
              <a:t>Lidar</a:t>
            </a:r>
            <a:r>
              <a:rPr sz="1200" spc="-40" dirty="0">
                <a:latin typeface="Roboto"/>
                <a:cs typeface="Roboto"/>
              </a:rPr>
              <a:t> </a:t>
            </a:r>
            <a:r>
              <a:rPr sz="1200" dirty="0">
                <a:latin typeface="Roboto"/>
                <a:cs typeface="Roboto"/>
              </a:rPr>
              <a:t>Data</a:t>
            </a:r>
            <a:r>
              <a:rPr sz="1200" spc="-40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Handling:</a:t>
            </a:r>
            <a:endParaRPr sz="1200" dirty="0">
              <a:latin typeface="Roboto"/>
              <a:cs typeface="Roboto"/>
            </a:endParaRPr>
          </a:p>
          <a:p>
            <a:pPr marL="641350" marR="97155" indent="-17145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system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support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storage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upload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of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signiﬁcant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Lidar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parts.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Lidar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is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recorded</a:t>
            </a:r>
            <a:r>
              <a:rPr sz="12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in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spc="-50" dirty="0">
                <a:solidFill>
                  <a:srgbClr val="374151"/>
                </a:solidFill>
                <a:latin typeface="Roboto"/>
                <a:cs typeface="Roboto"/>
              </a:rPr>
              <a:t>a 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360-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degree</a:t>
            </a:r>
            <a:r>
              <a:rPr sz="1200" spc="-3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range</a:t>
            </a:r>
            <a:r>
              <a:rPr lang="en-IN" sz="1200" dirty="0">
                <a:solidFill>
                  <a:srgbClr val="374151"/>
                </a:solidFill>
                <a:latin typeface="Roboto"/>
                <a:cs typeface="Roboto"/>
              </a:rPr>
              <a:t>.</a:t>
            </a:r>
          </a:p>
          <a:p>
            <a:pPr marL="641350" marR="97155" indent="-171450">
              <a:lnSpc>
                <a:spcPct val="114999"/>
              </a:lnSpc>
              <a:buFont typeface="Courier New" panose="02070309020205020404" pitchFamily="49" charset="0"/>
              <a:buChar char="o"/>
            </a:pPr>
            <a:endParaRPr lang="en-IN" sz="1200" dirty="0">
              <a:solidFill>
                <a:srgbClr val="374151"/>
              </a:solidFill>
              <a:latin typeface="Roboto"/>
              <a:cs typeface="Roboto"/>
            </a:endParaRPr>
          </a:p>
          <a:p>
            <a:pPr marL="641350" marR="97155" indent="-17145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IN" sz="1200" dirty="0">
                <a:solidFill>
                  <a:srgbClr val="374151"/>
                </a:solidFill>
                <a:latin typeface="Roboto"/>
                <a:cs typeface="Roboto"/>
              </a:rPr>
              <a:t>Data recording shall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be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implemented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to</a:t>
            </a:r>
            <a:r>
              <a:rPr sz="12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200" spc="-30" dirty="0">
                <a:solidFill>
                  <a:srgbClr val="374151"/>
                </a:solidFill>
                <a:latin typeface="Roboto"/>
                <a:cs typeface="Roboto"/>
              </a:rPr>
              <a:t>record the LiDAR sensor data, when Lidar data are detected within a  static region of interest (ROI)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.</a:t>
            </a:r>
            <a:endParaRPr lang="en-IN" sz="1200" spc="-10" dirty="0">
              <a:solidFill>
                <a:srgbClr val="374151"/>
              </a:solidFill>
              <a:latin typeface="Roboto"/>
              <a:cs typeface="Roboto"/>
            </a:endParaRPr>
          </a:p>
          <a:p>
            <a:pPr marL="641350" marR="97155" indent="-17145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lang="en-IN" sz="1200" spc="-10" dirty="0">
                <a:solidFill>
                  <a:srgbClr val="374151"/>
                </a:solidFill>
                <a:latin typeface="Roboto"/>
                <a:cs typeface="Roboto"/>
              </a:rPr>
              <a:t>ROI is assumed as a rectangular region around the virtual vehicle.(as seen below) </a:t>
            </a:r>
            <a:endParaRPr lang="en-IN" sz="1200" spc="-10" dirty="0">
              <a:latin typeface="Roboto"/>
              <a:cs typeface="Roboto"/>
            </a:endParaRPr>
          </a:p>
          <a:p>
            <a:pPr marL="641350" marR="97155" indent="-171450">
              <a:lnSpc>
                <a:spcPct val="114999"/>
              </a:lnSpc>
              <a:buFont typeface="Courier New" panose="02070309020205020404" pitchFamily="49" charset="0"/>
              <a:buChar char="o"/>
            </a:pP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You</a:t>
            </a:r>
            <a:r>
              <a:rPr sz="12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1200" dirty="0" err="1">
                <a:solidFill>
                  <a:srgbClr val="374151"/>
                </a:solidFill>
                <a:latin typeface="Roboto"/>
                <a:cs typeface="Roboto"/>
              </a:rPr>
              <a:t>sh</a:t>
            </a:r>
            <a:r>
              <a:rPr lang="en-IN" sz="1200" dirty="0">
                <a:solidFill>
                  <a:srgbClr val="374151"/>
                </a:solidFill>
                <a:latin typeface="Roboto"/>
                <a:cs typeface="Roboto"/>
              </a:rPr>
              <a:t>all record </a:t>
            </a:r>
            <a:r>
              <a:rPr sz="12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12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lang="en-IN" sz="1200" spc="-40" dirty="0">
                <a:solidFill>
                  <a:srgbClr val="374151"/>
                </a:solidFill>
                <a:latin typeface="Roboto"/>
                <a:cs typeface="Roboto"/>
              </a:rPr>
              <a:t>LiDAR data when it is detected within </a:t>
            </a:r>
            <a:r>
              <a:rPr lang="en-IN" sz="1200" dirty="0">
                <a:solidFill>
                  <a:srgbClr val="374151"/>
                </a:solidFill>
                <a:latin typeface="Roboto"/>
                <a:cs typeface="Roboto"/>
              </a:rPr>
              <a:t>detected within this region</a:t>
            </a:r>
            <a:r>
              <a:rPr sz="1200" spc="-10" dirty="0">
                <a:solidFill>
                  <a:srgbClr val="374151"/>
                </a:solidFill>
                <a:latin typeface="Roboto"/>
                <a:cs typeface="Roboto"/>
              </a:rPr>
              <a:t>.</a:t>
            </a:r>
            <a:endParaRPr sz="1200" dirty="0">
              <a:latin typeface="Roboto"/>
              <a:cs typeface="Roboto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4</a:t>
            </a:fld>
            <a:endParaRPr spc="-5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1DE989-4E0A-45E0-B77D-31AECE55FB6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1" t="54588" r="9166" b="11763"/>
          <a:stretch/>
        </p:blipFill>
        <p:spPr>
          <a:xfrm>
            <a:off x="457200" y="3301290"/>
            <a:ext cx="7701340" cy="16764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7E9D407-EA62-4F14-B5A2-AA68EB24D85A}"/>
              </a:ext>
            </a:extLst>
          </p:cNvPr>
          <p:cNvSpPr/>
          <p:nvPr/>
        </p:nvSpPr>
        <p:spPr>
          <a:xfrm rot="21396192">
            <a:off x="3928154" y="3387481"/>
            <a:ext cx="1066800" cy="1447800"/>
          </a:xfrm>
          <a:prstGeom prst="rect">
            <a:avLst/>
          </a:prstGeom>
          <a:solidFill>
            <a:srgbClr val="FFB3B3">
              <a:alpha val="3882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389798-4A42-4838-A343-8D8571FA7EC7}"/>
              </a:ext>
            </a:extLst>
          </p:cNvPr>
          <p:cNvSpPr txBox="1"/>
          <p:nvPr/>
        </p:nvSpPr>
        <p:spPr>
          <a:xfrm>
            <a:off x="4876800" y="3562350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dirty="0">
                <a:solidFill>
                  <a:srgbClr val="FF0000"/>
                </a:solidFill>
              </a:rPr>
              <a:t>Region of Interest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9130" rIns="0" bIns="0" rtlCol="0">
            <a:spAutoFit/>
          </a:bodyPr>
          <a:lstStyle/>
          <a:p>
            <a:pPr marL="75565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Roboto"/>
                <a:cs typeface="Roboto"/>
              </a:rPr>
              <a:t>Quality</a:t>
            </a:r>
            <a:r>
              <a:rPr sz="1200" spc="-35" dirty="0">
                <a:latin typeface="Roboto"/>
                <a:cs typeface="Roboto"/>
              </a:rPr>
              <a:t> </a:t>
            </a:r>
            <a:r>
              <a:rPr sz="1200" spc="-10" dirty="0">
                <a:latin typeface="Roboto"/>
                <a:cs typeface="Roboto"/>
              </a:rPr>
              <a:t>Requirements</a:t>
            </a:r>
            <a:endParaRPr sz="1200">
              <a:latin typeface="Roboto"/>
              <a:cs typeface="Roboto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5</a:t>
            </a:fld>
            <a:endParaRPr spc="-50" dirty="0"/>
          </a:p>
        </p:txBody>
      </p:sp>
      <p:sp>
        <p:nvSpPr>
          <p:cNvPr id="3" name="object 3"/>
          <p:cNvSpPr txBox="1"/>
          <p:nvPr/>
        </p:nvSpPr>
        <p:spPr>
          <a:xfrm>
            <a:off x="305495" y="962873"/>
            <a:ext cx="4104004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These</a:t>
            </a:r>
            <a:r>
              <a:rPr sz="900" spc="-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requirements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 ensure</a:t>
            </a:r>
            <a:r>
              <a:rPr sz="900" spc="-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 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system's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reliability,</a:t>
            </a:r>
            <a:r>
              <a:rPr sz="900" spc="-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eﬃciency,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 and</a:t>
            </a:r>
            <a:r>
              <a:rPr sz="900" spc="-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maintainability.</a:t>
            </a:r>
            <a:endParaRPr sz="900">
              <a:latin typeface="Roboto"/>
              <a:cs typeface="Robo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19795" y="1436075"/>
            <a:ext cx="13970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spc="-50" dirty="0">
                <a:solidFill>
                  <a:srgbClr val="374151"/>
                </a:solidFill>
                <a:latin typeface="MS PGothic"/>
                <a:cs typeface="MS PGothic"/>
              </a:rPr>
              <a:t>➢</a:t>
            </a:r>
            <a:endParaRPr sz="900">
              <a:latin typeface="MS PGothic"/>
              <a:cs typeface="MS PGothic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9795" y="1100033"/>
            <a:ext cx="7185025" cy="654538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260"/>
              </a:spcBef>
              <a:buFont typeface="MS PGothic"/>
              <a:buChar char="➢"/>
              <a:tabLst>
                <a:tab pos="354965" algn="l"/>
              </a:tabLst>
            </a:pP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Loss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detection</a:t>
            </a:r>
            <a:endParaRPr sz="900" dirty="0">
              <a:latin typeface="Roboto"/>
              <a:cs typeface="Roboto"/>
            </a:endParaRPr>
          </a:p>
          <a:p>
            <a:pPr marL="355600" marR="5080" lvl="1" indent="456565">
              <a:lnSpc>
                <a:spcPct val="114999"/>
              </a:lnSpc>
              <a:buFont typeface="Arial"/>
              <a:buChar char="○"/>
              <a:tabLst>
                <a:tab pos="812165" algn="l"/>
              </a:tabLst>
            </a:pP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900" spc="-4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system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detect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loss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as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variance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between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stored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on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cloud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server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recorded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on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vehicle.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Quality</a:t>
            </a:r>
            <a:endParaRPr sz="900" dirty="0">
              <a:latin typeface="Roboto"/>
              <a:cs typeface="Roboto"/>
            </a:endParaRPr>
          </a:p>
          <a:p>
            <a:pPr marL="812165" lvl="1" indent="-297180">
              <a:lnSpc>
                <a:spcPct val="100000"/>
              </a:lnSpc>
              <a:spcBef>
                <a:spcPts val="160"/>
              </a:spcBef>
              <a:buFont typeface="Arial"/>
              <a:buChar char="○"/>
              <a:tabLst>
                <a:tab pos="812165" algn="l"/>
              </a:tabLst>
            </a:pP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complete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valid: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No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broken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ﬁles,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complete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as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no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missing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sensor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data</a:t>
            </a:r>
            <a:endParaRPr sz="900" dirty="0">
              <a:latin typeface="Roboto"/>
              <a:cs typeface="Roboto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795" y="1809750"/>
            <a:ext cx="7568565" cy="65659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354965" indent="-342265">
              <a:lnSpc>
                <a:spcPct val="100000"/>
              </a:lnSpc>
              <a:spcBef>
                <a:spcPts val="260"/>
              </a:spcBef>
              <a:buFont typeface="MS PGothic"/>
              <a:buChar char="➢"/>
              <a:tabLst>
                <a:tab pos="354965" algn="l"/>
              </a:tabLst>
            </a:pP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Code</a:t>
            </a:r>
            <a:r>
              <a:rPr sz="900" spc="-4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Quality</a:t>
            </a:r>
            <a:endParaRPr sz="900" dirty="0">
              <a:latin typeface="Roboto"/>
              <a:cs typeface="Roboto"/>
            </a:endParaRPr>
          </a:p>
          <a:p>
            <a:pPr marL="812800" marR="5080" lvl="1" indent="-297815">
              <a:lnSpc>
                <a:spcPct val="114999"/>
              </a:lnSpc>
              <a:buFont typeface="Arial"/>
              <a:buChar char="○"/>
              <a:tabLst>
                <a:tab pos="812800" algn="l"/>
              </a:tabLst>
            </a:pP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You</a:t>
            </a:r>
            <a:r>
              <a:rPr sz="900" spc="-3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should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write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understandable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clean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code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:</a:t>
            </a:r>
            <a:r>
              <a:rPr sz="900" spc="18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realistic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variable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names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that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convey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their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purpose,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avoid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overly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complex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coding;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prioritize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simplicity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readability,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follow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Object-Oriented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Programming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(OOP)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concepts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for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structured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design,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Include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comments</a:t>
            </a:r>
            <a:r>
              <a:rPr sz="900" spc="-2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25" dirty="0">
                <a:solidFill>
                  <a:srgbClr val="374151"/>
                </a:solidFill>
                <a:latin typeface="Roboto"/>
                <a:cs typeface="Roboto"/>
              </a:rPr>
              <a:t>in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 functions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to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provide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clear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descriptions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of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their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purpose</a:t>
            </a:r>
            <a:r>
              <a:rPr sz="900" spc="-15" dirty="0">
                <a:solidFill>
                  <a:srgbClr val="374151"/>
                </a:solidFill>
                <a:latin typeface="Roboto"/>
                <a:cs typeface="Roboto"/>
              </a:rPr>
              <a:t> </a:t>
            </a:r>
            <a:r>
              <a:rPr sz="900" dirty="0">
                <a:solidFill>
                  <a:srgbClr val="374151"/>
                </a:solidFill>
                <a:latin typeface="Roboto"/>
                <a:cs typeface="Roboto"/>
              </a:rPr>
              <a:t>and</a:t>
            </a:r>
            <a:r>
              <a:rPr sz="900" spc="-10" dirty="0">
                <a:solidFill>
                  <a:srgbClr val="374151"/>
                </a:solidFill>
                <a:latin typeface="Roboto"/>
                <a:cs typeface="Roboto"/>
              </a:rPr>
              <a:t> functionality.</a:t>
            </a:r>
            <a:endParaRPr sz="900" dirty="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loud 81">
            <a:extLst>
              <a:ext uri="{FF2B5EF4-FFF2-40B4-BE49-F238E27FC236}">
                <a16:creationId xmlns:a16="http://schemas.microsoft.com/office/drawing/2014/main" id="{FAA80923-2086-4D76-890B-EF23DB98E1A2}"/>
              </a:ext>
            </a:extLst>
          </p:cNvPr>
          <p:cNvSpPr/>
          <p:nvPr/>
        </p:nvSpPr>
        <p:spPr>
          <a:xfrm>
            <a:off x="6252474" y="1352940"/>
            <a:ext cx="2242590" cy="2092999"/>
          </a:xfrm>
          <a:prstGeom prst="clou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FB2414D-DDFF-4A86-AA5E-D22818AD684E}"/>
              </a:ext>
            </a:extLst>
          </p:cNvPr>
          <p:cNvSpPr/>
          <p:nvPr/>
        </p:nvSpPr>
        <p:spPr>
          <a:xfrm>
            <a:off x="326913" y="847214"/>
            <a:ext cx="1814796" cy="103873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4468" y="405470"/>
            <a:ext cx="2846070" cy="354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Randbedingungen</a:t>
            </a:r>
            <a:r>
              <a:rPr spc="-50" dirty="0"/>
              <a:t> </a:t>
            </a:r>
            <a:r>
              <a:rPr dirty="0"/>
              <a:t>im</a:t>
            </a:r>
            <a:r>
              <a:rPr spc="-50" dirty="0"/>
              <a:t> </a:t>
            </a:r>
            <a:r>
              <a:rPr spc="-10" dirty="0"/>
              <a:t>Labor</a:t>
            </a: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393413" y="666750"/>
            <a:ext cx="1628395" cy="246826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909837" y="1283044"/>
            <a:ext cx="1642109" cy="2126905"/>
          </a:xfrm>
          <a:prstGeom prst="rect">
            <a:avLst/>
          </a:prstGeom>
        </p:spPr>
      </p:pic>
      <p:grpSp>
        <p:nvGrpSpPr>
          <p:cNvPr id="27" name="object 27"/>
          <p:cNvGrpSpPr/>
          <p:nvPr/>
        </p:nvGrpSpPr>
        <p:grpSpPr>
          <a:xfrm>
            <a:off x="6880488" y="1813511"/>
            <a:ext cx="1160145" cy="855344"/>
            <a:chOff x="7010747" y="560573"/>
            <a:chExt cx="1160145" cy="855344"/>
          </a:xfrm>
        </p:grpSpPr>
        <p:pic>
          <p:nvPicPr>
            <p:cNvPr id="28" name="object 2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10747" y="560573"/>
              <a:ext cx="1160099" cy="573282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23426" y="1176420"/>
              <a:ext cx="239201" cy="239201"/>
            </a:xfrm>
            <a:prstGeom prst="rect">
              <a:avLst/>
            </a:prstGeom>
          </p:spPr>
        </p:pic>
      </p:grpSp>
      <p:pic>
        <p:nvPicPr>
          <p:cNvPr id="32" name="object 3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175902" y="3377511"/>
            <a:ext cx="720770" cy="568501"/>
          </a:xfrm>
          <a:prstGeom prst="rect">
            <a:avLst/>
          </a:prstGeom>
        </p:spPr>
      </p:pic>
      <p:sp>
        <p:nvSpPr>
          <p:cNvPr id="39" name="object 39"/>
          <p:cNvSpPr txBox="1"/>
          <p:nvPr/>
        </p:nvSpPr>
        <p:spPr>
          <a:xfrm>
            <a:off x="2769596" y="3934355"/>
            <a:ext cx="1642110" cy="30264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Shared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Folder: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dirty="0">
                <a:latin typeface="Arial"/>
                <a:cs typeface="Arial"/>
              </a:rPr>
              <a:t>max.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100MB</a:t>
            </a:r>
            <a:endParaRPr sz="9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0"/>
              </a:spcBef>
            </a:pPr>
            <a:endParaRPr sz="900" dirty="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 rot="5400000" flipV="1">
            <a:off x="1046320" y="1957430"/>
            <a:ext cx="320561" cy="177602"/>
          </a:xfrm>
          <a:custGeom>
            <a:avLst/>
            <a:gdLst/>
            <a:ahLst/>
            <a:cxnLst/>
            <a:rect l="l" t="t" r="r" b="b"/>
            <a:pathLst>
              <a:path w="1606550" h="1093470">
                <a:moveTo>
                  <a:pt x="0" y="0"/>
                </a:moveTo>
                <a:lnTo>
                  <a:pt x="57897" y="1557"/>
                </a:lnTo>
                <a:lnTo>
                  <a:pt x="113334" y="6138"/>
                </a:lnTo>
                <a:lnTo>
                  <a:pt x="166423" y="13606"/>
                </a:lnTo>
                <a:lnTo>
                  <a:pt x="217274" y="23822"/>
                </a:lnTo>
                <a:lnTo>
                  <a:pt x="266001" y="36649"/>
                </a:lnTo>
                <a:lnTo>
                  <a:pt x="312714" y="51951"/>
                </a:lnTo>
                <a:lnTo>
                  <a:pt x="357526" y="69589"/>
                </a:lnTo>
                <a:lnTo>
                  <a:pt x="400548" y="89425"/>
                </a:lnTo>
                <a:lnTo>
                  <a:pt x="441893" y="111324"/>
                </a:lnTo>
                <a:lnTo>
                  <a:pt x="481672" y="135146"/>
                </a:lnTo>
                <a:lnTo>
                  <a:pt x="519997" y="160755"/>
                </a:lnTo>
                <a:lnTo>
                  <a:pt x="556980" y="188014"/>
                </a:lnTo>
                <a:lnTo>
                  <a:pt x="592733" y="216784"/>
                </a:lnTo>
                <a:lnTo>
                  <a:pt x="627367" y="246929"/>
                </a:lnTo>
                <a:lnTo>
                  <a:pt x="660995" y="278310"/>
                </a:lnTo>
                <a:lnTo>
                  <a:pt x="693728" y="310791"/>
                </a:lnTo>
                <a:lnTo>
                  <a:pt x="725677" y="344234"/>
                </a:lnTo>
                <a:lnTo>
                  <a:pt x="756956" y="378502"/>
                </a:lnTo>
                <a:lnTo>
                  <a:pt x="787676" y="413457"/>
                </a:lnTo>
                <a:lnTo>
                  <a:pt x="817948" y="448961"/>
                </a:lnTo>
                <a:lnTo>
                  <a:pt x="847885" y="484878"/>
                </a:lnTo>
                <a:lnTo>
                  <a:pt x="877598" y="521070"/>
                </a:lnTo>
                <a:lnTo>
                  <a:pt x="907199" y="557399"/>
                </a:lnTo>
                <a:lnTo>
                  <a:pt x="938148" y="595378"/>
                </a:lnTo>
                <a:lnTo>
                  <a:pt x="969224" y="633199"/>
                </a:lnTo>
                <a:lnTo>
                  <a:pt x="1000556" y="670706"/>
                </a:lnTo>
                <a:lnTo>
                  <a:pt x="1032272" y="707743"/>
                </a:lnTo>
                <a:lnTo>
                  <a:pt x="1064498" y="744150"/>
                </a:lnTo>
                <a:lnTo>
                  <a:pt x="1097364" y="779773"/>
                </a:lnTo>
                <a:lnTo>
                  <a:pt x="1130996" y="814454"/>
                </a:lnTo>
                <a:lnTo>
                  <a:pt x="1165523" y="848035"/>
                </a:lnTo>
                <a:lnTo>
                  <a:pt x="1201072" y="880360"/>
                </a:lnTo>
                <a:lnTo>
                  <a:pt x="1237772" y="911271"/>
                </a:lnTo>
                <a:lnTo>
                  <a:pt x="1275749" y="940612"/>
                </a:lnTo>
                <a:lnTo>
                  <a:pt x="1319153" y="970886"/>
                </a:lnTo>
                <a:lnTo>
                  <a:pt x="1364428" y="998860"/>
                </a:lnTo>
                <a:lnTo>
                  <a:pt x="1411744" y="1024326"/>
                </a:lnTo>
                <a:lnTo>
                  <a:pt x="1461272" y="1047075"/>
                </a:lnTo>
                <a:lnTo>
                  <a:pt x="1513181" y="1066898"/>
                </a:lnTo>
                <a:lnTo>
                  <a:pt x="1564159" y="1082638"/>
                </a:lnTo>
                <a:lnTo>
                  <a:pt x="1599460" y="1091515"/>
                </a:lnTo>
                <a:lnTo>
                  <a:pt x="1605989" y="1092974"/>
                </a:lnTo>
              </a:path>
            </a:pathLst>
          </a:custGeom>
          <a:ln w="3492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6" name="object 46"/>
          <p:cNvPicPr/>
          <p:nvPr/>
        </p:nvPicPr>
        <p:blipFill>
          <a:blip r:embed="rId6" cstate="print"/>
          <a:stretch>
            <a:fillRect/>
          </a:stretch>
        </p:blipFill>
        <p:spPr>
          <a:xfrm rot="4870874">
            <a:off x="1196489" y="2165145"/>
            <a:ext cx="198564" cy="149670"/>
          </a:xfrm>
          <a:prstGeom prst="rect">
            <a:avLst/>
          </a:prstGeom>
        </p:spPr>
      </p:pic>
      <p:sp>
        <p:nvSpPr>
          <p:cNvPr id="47" name="object 47"/>
          <p:cNvSpPr/>
          <p:nvPr/>
        </p:nvSpPr>
        <p:spPr>
          <a:xfrm>
            <a:off x="4508054" y="3057937"/>
            <a:ext cx="1744421" cy="876418"/>
          </a:xfrm>
          <a:custGeom>
            <a:avLst/>
            <a:gdLst/>
            <a:ahLst/>
            <a:cxnLst/>
            <a:rect l="l" t="t" r="r" b="b"/>
            <a:pathLst>
              <a:path w="624840" h="1562100">
                <a:moveTo>
                  <a:pt x="0" y="1562068"/>
                </a:moveTo>
                <a:lnTo>
                  <a:pt x="1301" y="1493957"/>
                </a:lnTo>
                <a:lnTo>
                  <a:pt x="5114" y="1429332"/>
                </a:lnTo>
                <a:lnTo>
                  <a:pt x="11297" y="1368000"/>
                </a:lnTo>
                <a:lnTo>
                  <a:pt x="19713" y="1309766"/>
                </a:lnTo>
                <a:lnTo>
                  <a:pt x="30220" y="1254438"/>
                </a:lnTo>
                <a:lnTo>
                  <a:pt x="42681" y="1201821"/>
                </a:lnTo>
                <a:lnTo>
                  <a:pt x="56954" y="1151721"/>
                </a:lnTo>
                <a:lnTo>
                  <a:pt x="72902" y="1103947"/>
                </a:lnTo>
                <a:lnTo>
                  <a:pt x="90383" y="1058302"/>
                </a:lnTo>
                <a:lnTo>
                  <a:pt x="109260" y="1014595"/>
                </a:lnTo>
                <a:lnTo>
                  <a:pt x="129391" y="972630"/>
                </a:lnTo>
                <a:lnTo>
                  <a:pt x="150639" y="932216"/>
                </a:lnTo>
                <a:lnTo>
                  <a:pt x="172863" y="893157"/>
                </a:lnTo>
                <a:lnTo>
                  <a:pt x="195924" y="855260"/>
                </a:lnTo>
                <a:lnTo>
                  <a:pt x="219682" y="818332"/>
                </a:lnTo>
                <a:lnTo>
                  <a:pt x="243998" y="782179"/>
                </a:lnTo>
                <a:lnTo>
                  <a:pt x="268733" y="746607"/>
                </a:lnTo>
                <a:lnTo>
                  <a:pt x="293746" y="711423"/>
                </a:lnTo>
                <a:lnTo>
                  <a:pt x="318899" y="676432"/>
                </a:lnTo>
                <a:lnTo>
                  <a:pt x="348757" y="634866"/>
                </a:lnTo>
                <a:lnTo>
                  <a:pt x="378382" y="592976"/>
                </a:lnTo>
                <a:lnTo>
                  <a:pt x="407539" y="550437"/>
                </a:lnTo>
                <a:lnTo>
                  <a:pt x="435996" y="506926"/>
                </a:lnTo>
                <a:lnTo>
                  <a:pt x="463518" y="462118"/>
                </a:lnTo>
                <a:lnTo>
                  <a:pt x="489872" y="415688"/>
                </a:lnTo>
                <a:lnTo>
                  <a:pt x="514825" y="367313"/>
                </a:lnTo>
                <a:lnTo>
                  <a:pt x="538143" y="316668"/>
                </a:lnTo>
                <a:lnTo>
                  <a:pt x="555464" y="274300"/>
                </a:lnTo>
                <a:lnTo>
                  <a:pt x="571468" y="230105"/>
                </a:lnTo>
                <a:lnTo>
                  <a:pt x="586038" y="183918"/>
                </a:lnTo>
                <a:lnTo>
                  <a:pt x="599053" y="135572"/>
                </a:lnTo>
                <a:lnTo>
                  <a:pt x="610394" y="84901"/>
                </a:lnTo>
                <a:lnTo>
                  <a:pt x="619400" y="35139"/>
                </a:lnTo>
                <a:lnTo>
                  <a:pt x="624478" y="680"/>
                </a:lnTo>
                <a:lnTo>
                  <a:pt x="624568" y="0"/>
                </a:lnTo>
              </a:path>
            </a:pathLst>
          </a:custGeom>
          <a:ln w="3492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8" name="object 48"/>
          <p:cNvPicPr/>
          <p:nvPr/>
        </p:nvPicPr>
        <p:blipFill>
          <a:blip r:embed="rId7" cstate="print"/>
          <a:stretch>
            <a:fillRect/>
          </a:stretch>
        </p:blipFill>
        <p:spPr>
          <a:xfrm rot="1524050">
            <a:off x="6214049" y="2893604"/>
            <a:ext cx="150068" cy="196744"/>
          </a:xfrm>
          <a:prstGeom prst="rect">
            <a:avLst/>
          </a:prstGeom>
        </p:spPr>
      </p:pic>
      <p:sp>
        <p:nvSpPr>
          <p:cNvPr id="54" name="object 54"/>
          <p:cNvSpPr txBox="1"/>
          <p:nvPr/>
        </p:nvSpPr>
        <p:spPr>
          <a:xfrm>
            <a:off x="3013030" y="3203962"/>
            <a:ext cx="126873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solidFill>
                  <a:srgbClr val="FFC000"/>
                </a:solidFill>
                <a:latin typeface="Arial"/>
                <a:cs typeface="Arial"/>
              </a:rPr>
              <a:t>Data</a:t>
            </a:r>
            <a:r>
              <a:rPr sz="900" spc="-3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C000"/>
                </a:solidFill>
                <a:latin typeface="Arial"/>
                <a:cs typeface="Arial"/>
              </a:rPr>
              <a:t>Temporary</a:t>
            </a:r>
            <a:r>
              <a:rPr sz="900" spc="-25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C000"/>
                </a:solidFill>
                <a:latin typeface="Arial"/>
                <a:cs typeface="Arial"/>
              </a:rPr>
              <a:t>Storage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5" name="object 55"/>
          <p:cNvSpPr txBox="1"/>
          <p:nvPr/>
        </p:nvSpPr>
        <p:spPr>
          <a:xfrm>
            <a:off x="6642903" y="2378977"/>
            <a:ext cx="1675764" cy="477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880" marR="5080">
              <a:lnSpc>
                <a:spcPct val="100000"/>
              </a:lnSpc>
              <a:spcBef>
                <a:spcPts val="100"/>
              </a:spcBef>
            </a:pPr>
            <a:r>
              <a:rPr sz="900" dirty="0">
                <a:latin typeface="Arial"/>
                <a:cs typeface="Arial"/>
              </a:rPr>
              <a:t>Data</a:t>
            </a:r>
            <a:r>
              <a:rPr sz="900" spc="-20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Repository </a:t>
            </a:r>
            <a:r>
              <a:rPr sz="900" dirty="0">
                <a:latin typeface="Arial"/>
                <a:cs typeface="Arial"/>
              </a:rPr>
              <a:t>(ohne</a:t>
            </a:r>
            <a:r>
              <a:rPr sz="900" spc="-25" dirty="0">
                <a:latin typeface="Arial"/>
                <a:cs typeface="Arial"/>
              </a:rPr>
              <a:t> </a:t>
            </a:r>
            <a:r>
              <a:rPr sz="900" spc="-10" dirty="0">
                <a:latin typeface="Arial"/>
                <a:cs typeface="Arial"/>
              </a:rPr>
              <a:t>Kapazitätslimit)</a:t>
            </a:r>
            <a:endParaRPr sz="9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15"/>
              </a:spcBef>
            </a:pPr>
            <a:r>
              <a:rPr sz="900" dirty="0">
                <a:solidFill>
                  <a:srgbClr val="FFC000"/>
                </a:solidFill>
                <a:latin typeface="Arial"/>
                <a:cs typeface="Arial"/>
              </a:rPr>
              <a:t>Data</a:t>
            </a:r>
            <a:r>
              <a:rPr sz="900" spc="-20" dirty="0">
                <a:solidFill>
                  <a:srgbClr val="FFC000"/>
                </a:solidFill>
                <a:latin typeface="Arial"/>
                <a:cs typeface="Arial"/>
              </a:rPr>
              <a:t> </a:t>
            </a:r>
            <a:r>
              <a:rPr sz="900" spc="-10" dirty="0">
                <a:solidFill>
                  <a:srgbClr val="FFC000"/>
                </a:solidFill>
                <a:latin typeface="Arial"/>
                <a:cs typeface="Arial"/>
              </a:rPr>
              <a:t>Persistence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57" name="object 5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6</a:t>
            </a:fld>
            <a:endParaRPr spc="-50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59ECE19-3BB7-49CD-BA74-C1AC4320DB72}"/>
              </a:ext>
            </a:extLst>
          </p:cNvPr>
          <p:cNvSpPr txBox="1"/>
          <p:nvPr/>
        </p:nvSpPr>
        <p:spPr>
          <a:xfrm>
            <a:off x="660905" y="810637"/>
            <a:ext cx="12519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CARLA simulation</a:t>
            </a:r>
            <a:endParaRPr lang="de-DE" sz="10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3B0C30-D41C-4E23-B0B2-E2D610443408}"/>
              </a:ext>
            </a:extLst>
          </p:cNvPr>
          <p:cNvSpPr/>
          <p:nvPr/>
        </p:nvSpPr>
        <p:spPr>
          <a:xfrm>
            <a:off x="313518" y="2323191"/>
            <a:ext cx="1838733" cy="4147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000" dirty="0">
                <a:solidFill>
                  <a:schemeClr val="tx1"/>
                </a:solidFill>
              </a:rPr>
              <a:t>CARLA_ROS_BRIDGE</a:t>
            </a:r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28330FEE-0A27-400E-B7B3-54C6C8DD7649}"/>
              </a:ext>
            </a:extLst>
          </p:cNvPr>
          <p:cNvSpPr/>
          <p:nvPr/>
        </p:nvSpPr>
        <p:spPr>
          <a:xfrm>
            <a:off x="337455" y="3175173"/>
            <a:ext cx="1814796" cy="1795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88A09F7-AAB1-429F-8637-26146DCE896C}"/>
              </a:ext>
            </a:extLst>
          </p:cNvPr>
          <p:cNvSpPr/>
          <p:nvPr/>
        </p:nvSpPr>
        <p:spPr>
          <a:xfrm>
            <a:off x="471840" y="3446334"/>
            <a:ext cx="1580616" cy="3446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900" dirty="0"/>
              <a:t>SENSOR DATA FILTERING &amp; RECORDING COMPONENTS</a:t>
            </a:r>
            <a:endParaRPr lang="de-DE" sz="900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5AB43C41-3AB4-41B5-BF72-46FCB006E5B5}"/>
              </a:ext>
            </a:extLst>
          </p:cNvPr>
          <p:cNvSpPr txBox="1"/>
          <p:nvPr/>
        </p:nvSpPr>
        <p:spPr>
          <a:xfrm>
            <a:off x="648936" y="3230495"/>
            <a:ext cx="116789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800" dirty="0"/>
              <a:t>ROS2 FRAMEWORK</a:t>
            </a:r>
            <a:endParaRPr lang="de-DE" sz="800" dirty="0"/>
          </a:p>
        </p:txBody>
      </p:sp>
      <p:sp>
        <p:nvSpPr>
          <p:cNvPr id="79" name="object 45">
            <a:extLst>
              <a:ext uri="{FF2B5EF4-FFF2-40B4-BE49-F238E27FC236}">
                <a16:creationId xmlns:a16="http://schemas.microsoft.com/office/drawing/2014/main" id="{3031B8A0-8A84-48F8-9798-BA2CC838C0D3}"/>
              </a:ext>
            </a:extLst>
          </p:cNvPr>
          <p:cNvSpPr/>
          <p:nvPr/>
        </p:nvSpPr>
        <p:spPr>
          <a:xfrm rot="5400000" flipV="1">
            <a:off x="1031888" y="2808855"/>
            <a:ext cx="320561" cy="177602"/>
          </a:xfrm>
          <a:custGeom>
            <a:avLst/>
            <a:gdLst/>
            <a:ahLst/>
            <a:cxnLst/>
            <a:rect l="l" t="t" r="r" b="b"/>
            <a:pathLst>
              <a:path w="1606550" h="1093470">
                <a:moveTo>
                  <a:pt x="0" y="0"/>
                </a:moveTo>
                <a:lnTo>
                  <a:pt x="57897" y="1557"/>
                </a:lnTo>
                <a:lnTo>
                  <a:pt x="113334" y="6138"/>
                </a:lnTo>
                <a:lnTo>
                  <a:pt x="166423" y="13606"/>
                </a:lnTo>
                <a:lnTo>
                  <a:pt x="217274" y="23822"/>
                </a:lnTo>
                <a:lnTo>
                  <a:pt x="266001" y="36649"/>
                </a:lnTo>
                <a:lnTo>
                  <a:pt x="312714" y="51951"/>
                </a:lnTo>
                <a:lnTo>
                  <a:pt x="357526" y="69589"/>
                </a:lnTo>
                <a:lnTo>
                  <a:pt x="400548" y="89425"/>
                </a:lnTo>
                <a:lnTo>
                  <a:pt x="441893" y="111324"/>
                </a:lnTo>
                <a:lnTo>
                  <a:pt x="481672" y="135146"/>
                </a:lnTo>
                <a:lnTo>
                  <a:pt x="519997" y="160755"/>
                </a:lnTo>
                <a:lnTo>
                  <a:pt x="556980" y="188014"/>
                </a:lnTo>
                <a:lnTo>
                  <a:pt x="592733" y="216784"/>
                </a:lnTo>
                <a:lnTo>
                  <a:pt x="627367" y="246929"/>
                </a:lnTo>
                <a:lnTo>
                  <a:pt x="660995" y="278310"/>
                </a:lnTo>
                <a:lnTo>
                  <a:pt x="693728" y="310791"/>
                </a:lnTo>
                <a:lnTo>
                  <a:pt x="725677" y="344234"/>
                </a:lnTo>
                <a:lnTo>
                  <a:pt x="756956" y="378502"/>
                </a:lnTo>
                <a:lnTo>
                  <a:pt x="787676" y="413457"/>
                </a:lnTo>
                <a:lnTo>
                  <a:pt x="817948" y="448961"/>
                </a:lnTo>
                <a:lnTo>
                  <a:pt x="847885" y="484878"/>
                </a:lnTo>
                <a:lnTo>
                  <a:pt x="877598" y="521070"/>
                </a:lnTo>
                <a:lnTo>
                  <a:pt x="907199" y="557399"/>
                </a:lnTo>
                <a:lnTo>
                  <a:pt x="938148" y="595378"/>
                </a:lnTo>
                <a:lnTo>
                  <a:pt x="969224" y="633199"/>
                </a:lnTo>
                <a:lnTo>
                  <a:pt x="1000556" y="670706"/>
                </a:lnTo>
                <a:lnTo>
                  <a:pt x="1032272" y="707743"/>
                </a:lnTo>
                <a:lnTo>
                  <a:pt x="1064498" y="744150"/>
                </a:lnTo>
                <a:lnTo>
                  <a:pt x="1097364" y="779773"/>
                </a:lnTo>
                <a:lnTo>
                  <a:pt x="1130996" y="814454"/>
                </a:lnTo>
                <a:lnTo>
                  <a:pt x="1165523" y="848035"/>
                </a:lnTo>
                <a:lnTo>
                  <a:pt x="1201072" y="880360"/>
                </a:lnTo>
                <a:lnTo>
                  <a:pt x="1237772" y="911271"/>
                </a:lnTo>
                <a:lnTo>
                  <a:pt x="1275749" y="940612"/>
                </a:lnTo>
                <a:lnTo>
                  <a:pt x="1319153" y="970886"/>
                </a:lnTo>
                <a:lnTo>
                  <a:pt x="1364428" y="998860"/>
                </a:lnTo>
                <a:lnTo>
                  <a:pt x="1411744" y="1024326"/>
                </a:lnTo>
                <a:lnTo>
                  <a:pt x="1461272" y="1047075"/>
                </a:lnTo>
                <a:lnTo>
                  <a:pt x="1513181" y="1066898"/>
                </a:lnTo>
                <a:lnTo>
                  <a:pt x="1564159" y="1082638"/>
                </a:lnTo>
                <a:lnTo>
                  <a:pt x="1599460" y="1091515"/>
                </a:lnTo>
                <a:lnTo>
                  <a:pt x="1605989" y="1092974"/>
                </a:lnTo>
              </a:path>
            </a:pathLst>
          </a:custGeom>
          <a:ln w="3492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0" name="object 46">
            <a:extLst>
              <a:ext uri="{FF2B5EF4-FFF2-40B4-BE49-F238E27FC236}">
                <a16:creationId xmlns:a16="http://schemas.microsoft.com/office/drawing/2014/main" id="{489A0D81-4CBF-4D0E-8961-125AEF5DC5B4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 rot="4870874">
            <a:off x="1196490" y="3026722"/>
            <a:ext cx="198564" cy="149670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8CCB10E1-B946-4B5C-A9E6-47C5AB421C12}"/>
              </a:ext>
            </a:extLst>
          </p:cNvPr>
          <p:cNvSpPr/>
          <p:nvPr/>
        </p:nvSpPr>
        <p:spPr>
          <a:xfrm>
            <a:off x="2685249" y="3214951"/>
            <a:ext cx="1814796" cy="179519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000" dirty="0">
              <a:solidFill>
                <a:schemeClr val="tx1"/>
              </a:solidFill>
            </a:endParaRPr>
          </a:p>
        </p:txBody>
      </p:sp>
      <p:sp>
        <p:nvSpPr>
          <p:cNvPr id="83" name="object 45">
            <a:extLst>
              <a:ext uri="{FF2B5EF4-FFF2-40B4-BE49-F238E27FC236}">
                <a16:creationId xmlns:a16="http://schemas.microsoft.com/office/drawing/2014/main" id="{52D4C262-09F9-4881-869F-29AD87DDF27B}"/>
              </a:ext>
            </a:extLst>
          </p:cNvPr>
          <p:cNvSpPr/>
          <p:nvPr/>
        </p:nvSpPr>
        <p:spPr>
          <a:xfrm rot="928431" flipV="1">
            <a:off x="2189107" y="3760827"/>
            <a:ext cx="333078" cy="186871"/>
          </a:xfrm>
          <a:custGeom>
            <a:avLst/>
            <a:gdLst/>
            <a:ahLst/>
            <a:cxnLst/>
            <a:rect l="l" t="t" r="r" b="b"/>
            <a:pathLst>
              <a:path w="1606550" h="1093470">
                <a:moveTo>
                  <a:pt x="0" y="0"/>
                </a:moveTo>
                <a:lnTo>
                  <a:pt x="57897" y="1557"/>
                </a:lnTo>
                <a:lnTo>
                  <a:pt x="113334" y="6138"/>
                </a:lnTo>
                <a:lnTo>
                  <a:pt x="166423" y="13606"/>
                </a:lnTo>
                <a:lnTo>
                  <a:pt x="217274" y="23822"/>
                </a:lnTo>
                <a:lnTo>
                  <a:pt x="266001" y="36649"/>
                </a:lnTo>
                <a:lnTo>
                  <a:pt x="312714" y="51951"/>
                </a:lnTo>
                <a:lnTo>
                  <a:pt x="357526" y="69589"/>
                </a:lnTo>
                <a:lnTo>
                  <a:pt x="400548" y="89425"/>
                </a:lnTo>
                <a:lnTo>
                  <a:pt x="441893" y="111324"/>
                </a:lnTo>
                <a:lnTo>
                  <a:pt x="481672" y="135146"/>
                </a:lnTo>
                <a:lnTo>
                  <a:pt x="519997" y="160755"/>
                </a:lnTo>
                <a:lnTo>
                  <a:pt x="556980" y="188014"/>
                </a:lnTo>
                <a:lnTo>
                  <a:pt x="592733" y="216784"/>
                </a:lnTo>
                <a:lnTo>
                  <a:pt x="627367" y="246929"/>
                </a:lnTo>
                <a:lnTo>
                  <a:pt x="660995" y="278310"/>
                </a:lnTo>
                <a:lnTo>
                  <a:pt x="693728" y="310791"/>
                </a:lnTo>
                <a:lnTo>
                  <a:pt x="725677" y="344234"/>
                </a:lnTo>
                <a:lnTo>
                  <a:pt x="756956" y="378502"/>
                </a:lnTo>
                <a:lnTo>
                  <a:pt x="787676" y="413457"/>
                </a:lnTo>
                <a:lnTo>
                  <a:pt x="817948" y="448961"/>
                </a:lnTo>
                <a:lnTo>
                  <a:pt x="847885" y="484878"/>
                </a:lnTo>
                <a:lnTo>
                  <a:pt x="877598" y="521070"/>
                </a:lnTo>
                <a:lnTo>
                  <a:pt x="907199" y="557399"/>
                </a:lnTo>
                <a:lnTo>
                  <a:pt x="938148" y="595378"/>
                </a:lnTo>
                <a:lnTo>
                  <a:pt x="969224" y="633199"/>
                </a:lnTo>
                <a:lnTo>
                  <a:pt x="1000556" y="670706"/>
                </a:lnTo>
                <a:lnTo>
                  <a:pt x="1032272" y="707743"/>
                </a:lnTo>
                <a:lnTo>
                  <a:pt x="1064498" y="744150"/>
                </a:lnTo>
                <a:lnTo>
                  <a:pt x="1097364" y="779773"/>
                </a:lnTo>
                <a:lnTo>
                  <a:pt x="1130996" y="814454"/>
                </a:lnTo>
                <a:lnTo>
                  <a:pt x="1165523" y="848035"/>
                </a:lnTo>
                <a:lnTo>
                  <a:pt x="1201072" y="880360"/>
                </a:lnTo>
                <a:lnTo>
                  <a:pt x="1237772" y="911271"/>
                </a:lnTo>
                <a:lnTo>
                  <a:pt x="1275749" y="940612"/>
                </a:lnTo>
                <a:lnTo>
                  <a:pt x="1319153" y="970886"/>
                </a:lnTo>
                <a:lnTo>
                  <a:pt x="1364428" y="998860"/>
                </a:lnTo>
                <a:lnTo>
                  <a:pt x="1411744" y="1024326"/>
                </a:lnTo>
                <a:lnTo>
                  <a:pt x="1461272" y="1047075"/>
                </a:lnTo>
                <a:lnTo>
                  <a:pt x="1513181" y="1066898"/>
                </a:lnTo>
                <a:lnTo>
                  <a:pt x="1564159" y="1082638"/>
                </a:lnTo>
                <a:lnTo>
                  <a:pt x="1599460" y="1091515"/>
                </a:lnTo>
                <a:lnTo>
                  <a:pt x="1605989" y="1092974"/>
                </a:lnTo>
              </a:path>
            </a:pathLst>
          </a:custGeom>
          <a:ln w="34924">
            <a:solidFill>
              <a:srgbClr val="FFC0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84" name="object 46">
            <a:extLst>
              <a:ext uri="{FF2B5EF4-FFF2-40B4-BE49-F238E27FC236}">
                <a16:creationId xmlns:a16="http://schemas.microsoft.com/office/drawing/2014/main" id="{2E442C08-CC9A-4749-A51A-8AFC7F30731A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 rot="399305">
            <a:off x="2507577" y="3739208"/>
            <a:ext cx="198564" cy="149670"/>
          </a:xfrm>
          <a:prstGeom prst="rect">
            <a:avLst/>
          </a:prstGeom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A4647C99-E874-482F-86FA-8F42392696C1}"/>
              </a:ext>
            </a:extLst>
          </p:cNvPr>
          <p:cNvSpPr txBox="1"/>
          <p:nvPr/>
        </p:nvSpPr>
        <p:spPr>
          <a:xfrm>
            <a:off x="6448753" y="677359"/>
            <a:ext cx="1828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CLOUD DATA STORAGE</a:t>
            </a:r>
            <a:endParaRPr lang="de-DE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C285F4C8-6DF2-4011-AF2C-251D34CC9D7B}"/>
              </a:ext>
            </a:extLst>
          </p:cNvPr>
          <p:cNvSpPr txBox="1"/>
          <p:nvPr/>
        </p:nvSpPr>
        <p:spPr>
          <a:xfrm>
            <a:off x="3958931" y="1243867"/>
            <a:ext cx="136094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000" dirty="0"/>
              <a:t>2-3 Students per PC</a:t>
            </a:r>
            <a:endParaRPr lang="de-DE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D3C8EB-7A5B-4479-A829-9505688E39BC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74" t="47081" r="23893" b="10228"/>
          <a:stretch/>
        </p:blipFill>
        <p:spPr>
          <a:xfrm>
            <a:off x="365716" y="1005663"/>
            <a:ext cx="1734333" cy="8344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B53FAA-2CD4-40FD-A4A5-9D16836F9B6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56" y="3814043"/>
            <a:ext cx="1494980" cy="110371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7D5F61-89AC-49AB-B7E1-BEC78D36A898}"/>
              </a:ext>
            </a:extLst>
          </p:cNvPr>
          <p:cNvSpPr/>
          <p:nvPr/>
        </p:nvSpPr>
        <p:spPr>
          <a:xfrm rot="21428949">
            <a:off x="990600" y="1230899"/>
            <a:ext cx="290370" cy="485670"/>
          </a:xfrm>
          <a:prstGeom prst="rect">
            <a:avLst/>
          </a:prstGeom>
          <a:solidFill>
            <a:srgbClr val="F62616">
              <a:alpha val="1607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D02C9C31-9EB7-4B94-B835-7E80BF27E0A2}"/>
              </a:ext>
            </a:extLst>
          </p:cNvPr>
          <p:cNvSpPr/>
          <p:nvPr/>
        </p:nvSpPr>
        <p:spPr>
          <a:xfrm>
            <a:off x="851882" y="4296286"/>
            <a:ext cx="762000" cy="569327"/>
          </a:xfrm>
          <a:prstGeom prst="trapezoid">
            <a:avLst/>
          </a:prstGeom>
          <a:solidFill>
            <a:srgbClr val="FC1010">
              <a:alpha val="47843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715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42615" y="2483080"/>
            <a:ext cx="3463925" cy="726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300" b="1" dirty="0">
                <a:latin typeface="Arial"/>
                <a:cs typeface="Arial"/>
              </a:rPr>
              <a:t>VIELEN</a:t>
            </a:r>
            <a:r>
              <a:rPr sz="2300" b="1" spc="-75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DANK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dirty="0">
                <a:latin typeface="Arial"/>
                <a:cs typeface="Arial"/>
              </a:rPr>
              <a:t>FÜR</a:t>
            </a:r>
            <a:r>
              <a:rPr sz="2300" b="1" spc="-70" dirty="0">
                <a:latin typeface="Arial"/>
                <a:cs typeface="Arial"/>
              </a:rPr>
              <a:t> </a:t>
            </a:r>
            <a:r>
              <a:rPr sz="2300" b="1" spc="-20" dirty="0">
                <a:latin typeface="Arial"/>
                <a:cs typeface="Arial"/>
              </a:rPr>
              <a:t>IHRE </a:t>
            </a:r>
            <a:r>
              <a:rPr sz="2300" b="1" spc="-10" dirty="0">
                <a:latin typeface="Arial"/>
                <a:cs typeface="Arial"/>
              </a:rPr>
              <a:t>AUFMERKSAMKEIT</a:t>
            </a:r>
            <a:endParaRPr sz="23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73925" y="789552"/>
            <a:ext cx="6008099" cy="43538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645"/>
              </a:lnSpc>
            </a:pPr>
            <a:fld id="{81D60167-4931-47E6-BA6A-407CBD079E47}" type="slidenum">
              <a:rPr spc="-50" dirty="0"/>
              <a:t>7</a:t>
            </a:fld>
            <a:endParaRPr spc="-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546</Words>
  <Application>Microsoft Office PowerPoint</Application>
  <PresentationFormat>On-screen Show (16:9)</PresentationFormat>
  <Paragraphs>67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MS PGothic</vt:lpstr>
      <vt:lpstr>Arial</vt:lpstr>
      <vt:lpstr>Calibri</vt:lpstr>
      <vt:lpstr>Courier New</vt:lpstr>
      <vt:lpstr>Roboto</vt:lpstr>
      <vt:lpstr>Office Theme</vt:lpstr>
      <vt:lpstr>Connected and Autonomous Automotive Software Engineering</vt:lpstr>
      <vt:lpstr>Praxis Project Overview</vt:lpstr>
      <vt:lpstr>PowerPoint Presentation</vt:lpstr>
      <vt:lpstr>PowerPoint Presentation</vt:lpstr>
      <vt:lpstr>Quality Requirements</vt:lpstr>
      <vt:lpstr>Randbedingungen im Labor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praxis</dc:title>
  <dc:creator>Instituts-Admin</dc:creator>
  <cp:lastModifiedBy>Instituts-Admin</cp:lastModifiedBy>
  <cp:revision>78</cp:revision>
  <dcterms:created xsi:type="dcterms:W3CDTF">2024-12-02T11:41:57Z</dcterms:created>
  <dcterms:modified xsi:type="dcterms:W3CDTF">2024-12-11T08:43:16Z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2024-12-02T00:00:00Z</vt:filetime>
  </property>
  <property fmtid="{D5CDD505-2E9C-101B-9397-08002B2CF9AE}" pid="3" name="Creator">
    <vt:lpwstr>Google</vt:lpwstr>
  </property>
  <property fmtid="{D5CDD505-2E9C-101B-9397-08002B2CF9AE}" pid="4" name="LastSaved">
    <vt:filetime>2024-12-02T00:00:00Z</vt:filetime>
  </property>
</Properties>
</file>